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93" r:id="rId4"/>
    <p:sldId id="294" r:id="rId5"/>
    <p:sldId id="265" r:id="rId6"/>
    <p:sldId id="276" r:id="rId7"/>
    <p:sldId id="277" r:id="rId8"/>
    <p:sldId id="279" r:id="rId9"/>
    <p:sldId id="266" r:id="rId10"/>
    <p:sldId id="267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69" r:id="rId23"/>
    <p:sldId id="273" r:id="rId24"/>
    <p:sldId id="262" r:id="rId25"/>
    <p:sldId id="291" r:id="rId26"/>
    <p:sldId id="292" r:id="rId27"/>
    <p:sldId id="272" r:id="rId28"/>
    <p:sldId id="263" r:id="rId29"/>
    <p:sldId id="270" r:id="rId30"/>
    <p:sldId id="295" r:id="rId31"/>
    <p:sldId id="296" r:id="rId32"/>
    <p:sldId id="297" r:id="rId33"/>
    <p:sldId id="27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00"/>
    <a:srgbClr val="663300"/>
    <a:srgbClr val="E4CF80"/>
    <a:srgbClr val="A67C06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660"/>
  </p:normalViewPr>
  <p:slideViewPr>
    <p:cSldViewPr>
      <p:cViewPr varScale="1">
        <p:scale>
          <a:sx n="110" d="100"/>
          <a:sy n="110" d="100"/>
        </p:scale>
        <p:origin x="-16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AB4E7-87C6-4459-ACB8-7860A4ABAAED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52446-988F-4C78-8F50-75662CC820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36AF9-2E85-41AC-9DAF-399E1FEE6B9D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EB05-68AC-4EC9-A7CF-2201EFB07D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13AF7-ACFF-44E8-BD18-C307ADEE2A3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E172D-93D7-441C-B626-BF661F2A48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D4F5-6B5C-405F-84D1-52DCB4AE7492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3E957-D9C4-4DD3-A926-4E014E1E92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D26F-9A97-40D3-8A13-FFF7C6CC330C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97DF0-6B41-4920-84B9-B835A355A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584B-E785-404A-9367-EA44A9A5F3DC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6901F-09F9-4E8C-B827-86FE13EA1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02163-17AC-477D-86C2-35F61619D5E1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8327-9B8F-4872-9FB8-F3FB0ADD43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60DD-F327-484C-AB00-99AF11D96062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F3DC0-DD75-40FC-8F89-2E5E0DF53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E217E-B401-44D1-A4A9-C5CCCF56CB8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ACF4E-7222-450A-8132-2EE6E3444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B3FF0-0B66-4559-983B-4BB497A6BE0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EEE56-94FC-40AB-B053-2C5E22E493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E17C-0294-497F-8A45-F47710D23718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DD3C-8D72-4EFC-A39B-67FB82757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8E804-1D2D-4977-A104-0DA1DAAF2A96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0B505-2AAF-43D7-82F6-DD9FAF3FC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Ladia%2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Dopolnenie/kon%201.jpg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hyperlink" Target="http://www.megachess.net/content/School/Book/Dopolnenie/kon%202.jpg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Slon%2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Ferz%2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Korol%20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gachess.net/content/School/Book/Peshka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hyperlink" Target="http://www.megachess.net/content/School/Book/Pawn%202.jpg" TargetMode="Externa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450" y="1196975"/>
            <a:ext cx="6913563" cy="28797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«Учимся играть в шахматы – игровые 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ситуации»</a:t>
            </a:r>
            <a:endParaRPr lang="ru-RU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" name="Лента лицом вниз 5"/>
          <p:cNvSpPr/>
          <p:nvPr/>
        </p:nvSpPr>
        <p:spPr>
          <a:xfrm>
            <a:off x="428565" y="214290"/>
            <a:ext cx="8572560" cy="857256"/>
          </a:xfrm>
          <a:prstGeom prst="ribbon">
            <a:avLst>
              <a:gd name="adj1" fmla="val 16667"/>
              <a:gd name="adj2" fmla="val 70406"/>
            </a:avLst>
          </a:prstGeom>
          <a:solidFill>
            <a:srgbClr val="E4CF80"/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E4CF80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0032" y="5301208"/>
            <a:ext cx="3433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Прудникова А.М.</a:t>
            </a: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33"/>
          <p:cNvSpPr>
            <a:spLocks noChangeArrowheads="1"/>
          </p:cNvSpPr>
          <p:nvPr/>
        </p:nvSpPr>
        <p:spPr bwMode="auto">
          <a:xfrm>
            <a:off x="395288" y="5876925"/>
            <a:ext cx="320675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Я смотрю на первый ряд,</a:t>
            </a:r>
            <a:endParaRPr lang="ru-RU"/>
          </a:p>
          <a:p>
            <a:pPr algn="ctr"/>
            <a:r>
              <a:rPr lang="ru-RU" b="1" i="1"/>
              <a:t>По краям ладьи стоят</a:t>
            </a:r>
            <a:r>
              <a:rPr lang="ru-RU" b="1"/>
              <a:t>.</a:t>
            </a:r>
          </a:p>
        </p:txBody>
      </p:sp>
      <p:pic>
        <p:nvPicPr>
          <p:cNvPr id="22535" name="Picture 35" descr="i_59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916113"/>
            <a:ext cx="4132262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7" descr="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349500"/>
            <a:ext cx="33131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3558" name="Picture 2" descr="Roo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1628775"/>
            <a:ext cx="46799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Заголовок 4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0" y="5589588"/>
            <a:ext cx="43195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42938" y="476250"/>
            <a:ext cx="8229600" cy="8651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8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65138" y="5768975"/>
            <a:ext cx="3065462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Рядом вижу я коней,</a:t>
            </a:r>
          </a:p>
          <a:p>
            <a:pPr algn="ctr"/>
            <a:r>
              <a:rPr lang="ru-RU" b="1" i="1"/>
              <a:t>Нет фигуры их хитрей.</a:t>
            </a:r>
            <a:r>
              <a:rPr lang="ru-RU" b="1"/>
              <a:t>.</a:t>
            </a:r>
          </a:p>
        </p:txBody>
      </p:sp>
      <p:pic>
        <p:nvPicPr>
          <p:cNvPr id="24583" name="Picture 9" descr="i_5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844675"/>
            <a:ext cx="4319587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5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060575"/>
            <a:ext cx="33782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23850" y="260350"/>
            <a:ext cx="8429625" cy="93662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755650" y="188913"/>
            <a:ext cx="8229600" cy="8651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560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1906588" y="6013450"/>
            <a:ext cx="1841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b="1"/>
          </a:p>
        </p:txBody>
      </p:sp>
      <p:pic>
        <p:nvPicPr>
          <p:cNvPr id="25606" name="Picture 2" descr="http://www.megachess.net/content/School/Book/Dopolnenie/kon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00213"/>
            <a:ext cx="4010025" cy="361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http://www.megachess.net/content/School/Book/Dopolnenie/kon%20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6463" y="1700213"/>
            <a:ext cx="3840162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Заголовок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5445125"/>
            <a:ext cx="36718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12"/>
          <p:cNvSpPr>
            <a:spLocks noChangeArrowheads="1"/>
          </p:cNvSpPr>
          <p:nvPr/>
        </p:nvSpPr>
        <p:spPr bwMode="auto">
          <a:xfrm>
            <a:off x="468313" y="5956300"/>
            <a:ext cx="7199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chemeClr val="hlink"/>
                </a:solidFill>
              </a:rPr>
              <a:t>Продвигается на два поля вперед или назад, затем на одно поле влево или вправо.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662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6631" name="Picture 10" descr="i_6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484313"/>
            <a:ext cx="4138612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539750" y="5830888"/>
            <a:ext cx="37449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Меж коней заключены</a:t>
            </a:r>
            <a:endParaRPr lang="ru-RU"/>
          </a:p>
          <a:p>
            <a:pPr algn="ctr"/>
            <a:r>
              <a:rPr lang="ru-RU" b="1" i="1"/>
              <a:t>Наши славные слоны.</a:t>
            </a:r>
          </a:p>
        </p:txBody>
      </p:sp>
      <p:pic>
        <p:nvPicPr>
          <p:cNvPr id="26633" name="Picture 7" descr="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1773238"/>
            <a:ext cx="1800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6" descr="i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488" y="1773238"/>
            <a:ext cx="165576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dirty="0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dirty="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765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7654" name="Picture 2" descr="Sl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412875"/>
            <a:ext cx="4608513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Rectangle 11"/>
          <p:cNvSpPr>
            <a:spLocks noChangeArrowheads="1"/>
          </p:cNvSpPr>
          <p:nvPr/>
        </p:nvSpPr>
        <p:spPr bwMode="auto">
          <a:xfrm>
            <a:off x="755650" y="5229225"/>
            <a:ext cx="70564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Слон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может передвигаться на любое количество полей по диагонали. Существуют белопольные и чернопольные слоны, которые передвигаются только по белым или только по черным полям.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867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i_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916113"/>
            <a:ext cx="4033838" cy="372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Rectangle 11"/>
          <p:cNvSpPr>
            <a:spLocks noChangeArrowheads="1"/>
          </p:cNvSpPr>
          <p:nvPr/>
        </p:nvSpPr>
        <p:spPr bwMode="auto">
          <a:xfrm>
            <a:off x="539750" y="1484313"/>
            <a:ext cx="3313113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/>
              <a:t>И ещё два поля есть,</a:t>
            </a:r>
            <a:endParaRPr lang="ru-RU"/>
          </a:p>
          <a:p>
            <a:pPr algn="ctr"/>
            <a:r>
              <a:rPr lang="ru-RU" b="1" i="1"/>
              <a:t>А на них король и ферзь.</a:t>
            </a:r>
          </a:p>
        </p:txBody>
      </p:sp>
      <p:sp>
        <p:nvSpPr>
          <p:cNvPr id="28680" name="Rectangle 12"/>
          <p:cNvSpPr>
            <a:spLocks noChangeArrowheads="1"/>
          </p:cNvSpPr>
          <p:nvPr/>
        </p:nvSpPr>
        <p:spPr bwMode="auto">
          <a:xfrm>
            <a:off x="611188" y="5734050"/>
            <a:ext cx="73453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Запомните</a:t>
            </a:r>
            <a:r>
              <a:rPr lang="ru-RU" b="1"/>
              <a:t>: </a:t>
            </a:r>
            <a:r>
              <a:rPr lang="ru-RU" b="1">
                <a:solidFill>
                  <a:schemeClr val="hlink"/>
                </a:solidFill>
              </a:rPr>
              <a:t>белый ферзь всегда стоит на белом поле, а черный ферзь на черном поле.</a:t>
            </a:r>
          </a:p>
          <a:p>
            <a:r>
              <a:rPr lang="ru-RU" b="1">
                <a:solidFill>
                  <a:schemeClr val="hlink"/>
                </a:solidFill>
              </a:rPr>
              <a:t>Шахматисты говорят так: «Ферзь любит свой цвет».</a:t>
            </a:r>
            <a:r>
              <a:rPr lang="ru-RU" b="1"/>
              <a:t> </a:t>
            </a:r>
          </a:p>
        </p:txBody>
      </p:sp>
      <p:pic>
        <p:nvPicPr>
          <p:cNvPr id="28681" name="Picture 6" descr="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205038"/>
            <a:ext cx="2160588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6" descr="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205038"/>
            <a:ext cx="18732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970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1874838" y="6013450"/>
            <a:ext cx="247650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/>
              <a:t>.</a:t>
            </a:r>
          </a:p>
        </p:txBody>
      </p:sp>
      <p:pic>
        <p:nvPicPr>
          <p:cNvPr id="29702" name="Picture 2" descr="http://www.megachess.net/content/School/Book/Ferz%20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413" y="1412875"/>
            <a:ext cx="482441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468313" y="5191125"/>
            <a:ext cx="71278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Ферзь –</a:t>
            </a:r>
            <a:r>
              <a:rPr lang="ru-RU" sz="2400"/>
              <a:t> </a:t>
            </a:r>
            <a:r>
              <a:rPr lang="ru-RU" sz="2400" b="1">
                <a:solidFill>
                  <a:schemeClr val="hlink"/>
                </a:solidFill>
              </a:rPr>
              <a:t>это советник короля и самая сильная фигура шахматного войска. Передвигается на любое количество полей в любом направлении.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 descr="Chess ki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1341438"/>
            <a:ext cx="44640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Заголовок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5516563"/>
            <a:ext cx="67675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Rectangle 13"/>
          <p:cNvSpPr>
            <a:spLocks noChangeArrowheads="1"/>
          </p:cNvSpPr>
          <p:nvPr/>
        </p:nvSpPr>
        <p:spPr bwMode="auto">
          <a:xfrm>
            <a:off x="539750" y="5157788"/>
            <a:ext cx="6270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FF0000"/>
                </a:solidFill>
              </a:rPr>
              <a:t>Король</a:t>
            </a:r>
            <a:r>
              <a:rPr lang="ru-RU" sz="2000" b="1"/>
              <a:t> </a:t>
            </a:r>
            <a:r>
              <a:rPr lang="ru-RU" sz="2000" b="1">
                <a:solidFill>
                  <a:schemeClr val="hlink"/>
                </a:solidFill>
              </a:rPr>
              <a:t>– самая главная фигура в королевстве</a:t>
            </a:r>
            <a:r>
              <a:rPr lang="ru-RU"/>
              <a:t>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174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9"/>
          <p:cNvSpPr>
            <a:spLocks noChangeArrowheads="1"/>
          </p:cNvSpPr>
          <p:nvPr/>
        </p:nvSpPr>
        <p:spPr bwMode="auto">
          <a:xfrm>
            <a:off x="611188" y="5661025"/>
            <a:ext cx="2832100" cy="641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А теперь без спешки</a:t>
            </a:r>
            <a:endParaRPr lang="ru-RU"/>
          </a:p>
          <a:p>
            <a:pPr algn="ctr"/>
            <a:r>
              <a:rPr lang="ru-RU" b="1" i="1"/>
              <a:t>Идут на место пешки.</a:t>
            </a:r>
          </a:p>
        </p:txBody>
      </p:sp>
      <p:pic>
        <p:nvPicPr>
          <p:cNvPr id="31751" name="Picture 11" descr="i_6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485900"/>
            <a:ext cx="4176713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5" descr="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2041525"/>
            <a:ext cx="36004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Легенда о шахматах</a:t>
            </a:r>
          </a:p>
        </p:txBody>
      </p:sp>
      <p:pic>
        <p:nvPicPr>
          <p:cNvPr id="15370" name="Picture 10" descr="tratado-de-ajedr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632700" cy="4848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2772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Pa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412875"/>
            <a:ext cx="4103687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2" descr="Paw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1412875"/>
            <a:ext cx="4033837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11"/>
          <p:cNvSpPr>
            <a:spLocks noChangeArrowheads="1"/>
          </p:cNvSpPr>
          <p:nvPr/>
        </p:nvSpPr>
        <p:spPr bwMode="auto">
          <a:xfrm>
            <a:off x="250825" y="4933950"/>
            <a:ext cx="482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может за один ход продвинуться на одно поле прямо вперед, а при первом ходе на два поля. 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5148263" y="4979988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Пешка</a:t>
            </a:r>
            <a:r>
              <a:rPr lang="ru-RU" b="1"/>
              <a:t> </a:t>
            </a:r>
            <a:r>
              <a:rPr lang="ru-RU" b="1">
                <a:solidFill>
                  <a:schemeClr val="hlink"/>
                </a:solidFill>
              </a:rPr>
              <a:t>«бьет» чужую фигуру вперед по диагонали.</a:t>
            </a:r>
            <a:r>
              <a:rPr lang="ru-RU" b="1"/>
              <a:t> 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250825" y="5848350"/>
            <a:ext cx="79930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hlink"/>
                </a:solidFill>
              </a:rPr>
              <a:t>Добравшуюся до противоположного края доски пешку можно обменять на любую пленную фигуру, даже – ферзя. Любая пешечка может превратиться в ферзя.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611188" y="333375"/>
            <a:ext cx="8229600" cy="7921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latin typeface="Arial" charset="0"/>
                <a:cs typeface="Times New Roman" pitchFamily="18" charset="0"/>
              </a:rPr>
              <a:t>Парад шахматных фигур</a:t>
            </a:r>
            <a:endParaRPr lang="ru-RU" sz="3600" smtClean="0">
              <a:solidFill>
                <a:srgbClr val="E4CF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379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i_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412875"/>
            <a:ext cx="4672013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10"/>
          <p:cNvSpPr>
            <a:spLocks noChangeArrowheads="1"/>
          </p:cNvSpPr>
          <p:nvPr/>
        </p:nvSpPr>
        <p:spPr bwMode="auto">
          <a:xfrm>
            <a:off x="250825" y="5805488"/>
            <a:ext cx="76342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dirty="0"/>
              <a:t>Именно из этого положения начинается любая настоящая шахматная партия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Шахматный театр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482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0" y="5300663"/>
            <a:ext cx="1355725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250825" y="1558925"/>
            <a:ext cx="86439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4822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4823" name="Picture 9" descr="FiguriProche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10"/>
          <p:cNvSpPr>
            <a:spLocks noChangeArrowheads="1"/>
          </p:cNvSpPr>
          <p:nvPr/>
        </p:nvSpPr>
        <p:spPr bwMode="auto">
          <a:xfrm>
            <a:off x="3203575" y="6129338"/>
            <a:ext cx="3457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3600"/>
          </a:p>
        </p:txBody>
      </p:sp>
      <p:pic>
        <p:nvPicPr>
          <p:cNvPr id="34825" name="Picture 14" descr="ee2522f03d57ff6cbd14ba537fa76af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429000"/>
            <a:ext cx="3024187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24775" cy="868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dirty="0" smtClean="0">
                <a:solidFill>
                  <a:srgbClr val="663300"/>
                </a:solidFill>
                <a:latin typeface="Century Gothic" pitchFamily="34" charset="0"/>
              </a:rPr>
              <a:t>Игра «Волшебный мешочек»</a:t>
            </a:r>
            <a:endParaRPr lang="ru-RU" sz="4000" b="1" dirty="0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285750" y="1571625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>
                <a:latin typeface="Century Gothic" pitchFamily="34" charset="0"/>
                <a:cs typeface="Times New Roman" pitchFamily="18" charset="0"/>
              </a:rPr>
              <a:t> </a:t>
            </a:r>
            <a:endParaRPr lang="ru-RU" sz="3200" b="1">
              <a:latin typeface="Century Gothic" pitchFamily="34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214313" y="2643188"/>
            <a:ext cx="4587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just" eaLnBrk="0" hangingPunct="0">
              <a:tabLst>
                <a:tab pos="457200" algn="l"/>
                <a:tab pos="571500" algn="l"/>
              </a:tabLst>
            </a:pPr>
            <a:r>
              <a:rPr lang="ru-RU" sz="1200">
                <a:cs typeface="Times New Roman" pitchFamily="18" charset="0"/>
              </a:rPr>
              <a:t>.</a:t>
            </a:r>
            <a:endParaRPr lang="ru-RU"/>
          </a:p>
        </p:txBody>
      </p:sp>
      <p:pic>
        <p:nvPicPr>
          <p:cNvPr id="3584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10" descr="FiguriProchess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734377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AutoShape 12" descr="20585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5849" name="Picture 14" descr="2058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3429000"/>
            <a:ext cx="33845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686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ферз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773238"/>
            <a:ext cx="417671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8" descr="сл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773238"/>
            <a:ext cx="41449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404813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789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8" descr="ко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628775"/>
            <a:ext cx="396081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пеше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1628775"/>
            <a:ext cx="38893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720725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solidFill>
                  <a:srgbClr val="663300"/>
                </a:solidFill>
              </a:rPr>
              <a:t>Игра «Чьи следы?»</a:t>
            </a:r>
            <a:endParaRPr lang="ru-RU" sz="4000" b="1" smtClean="0">
              <a:solidFill>
                <a:srgbClr val="66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891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коро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4105275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9" descr="ладь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1557338"/>
            <a:ext cx="403701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663300"/>
                </a:solidFill>
                <a:latin typeface="Century Gothic" pitchFamily="34" charset="0"/>
              </a:rPr>
              <a:t>Игра «Найди пару»</a:t>
            </a:r>
            <a:endParaRPr lang="ru-RU" sz="3600" b="1" smtClean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994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6"/>
          <p:cNvSpPr>
            <a:spLocks noChangeArrowheads="1"/>
          </p:cNvSpPr>
          <p:nvPr/>
        </p:nvSpPr>
        <p:spPr bwMode="auto">
          <a:xfrm>
            <a:off x="539750" y="5013325"/>
            <a:ext cx="4873625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b="1" i="1"/>
              <a:t>На черно-белом  крылечке сидели:</a:t>
            </a:r>
            <a:endParaRPr lang="ru-RU"/>
          </a:p>
          <a:p>
            <a:pPr algn="ctr"/>
            <a:r>
              <a:rPr lang="ru-RU" b="1" i="1"/>
              <a:t>Король, Королева, Два офицера,</a:t>
            </a:r>
            <a:endParaRPr lang="ru-RU"/>
          </a:p>
          <a:p>
            <a:pPr algn="ctr"/>
            <a:r>
              <a:rPr lang="ru-RU" b="1" i="1"/>
              <a:t>У них— два Коня,  по углам— две Ладьи,</a:t>
            </a:r>
            <a:endParaRPr lang="ru-RU"/>
          </a:p>
          <a:p>
            <a:pPr algn="ctr"/>
            <a:r>
              <a:rPr lang="ru-RU" b="1" i="1"/>
              <a:t>И строй солдат,  что стоит впереди.</a:t>
            </a:r>
            <a:endParaRPr lang="ru-RU"/>
          </a:p>
          <a:p>
            <a:pPr algn="ctr"/>
            <a:r>
              <a:rPr lang="ru-RU" b="1" i="1"/>
              <a:t> Пару скорее свою ты найди!</a:t>
            </a:r>
          </a:p>
        </p:txBody>
      </p:sp>
      <p:pic>
        <p:nvPicPr>
          <p:cNvPr id="39945" name="Picture 9" descr="pesh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1196975"/>
            <a:ext cx="2217737" cy="2592388"/>
          </a:xfrm>
          <a:prstGeom prst="rect">
            <a:avLst/>
          </a:prstGeom>
          <a:noFill/>
        </p:spPr>
      </p:pic>
      <p:pic>
        <p:nvPicPr>
          <p:cNvPr id="39947" name="Picture 11" descr="pion-noi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3141663"/>
            <a:ext cx="1319213" cy="1728787"/>
          </a:xfrm>
          <a:prstGeom prst="rect">
            <a:avLst/>
          </a:prstGeom>
          <a:noFill/>
        </p:spPr>
      </p:pic>
      <p:pic>
        <p:nvPicPr>
          <p:cNvPr id="39949" name="Picture 13" descr="depositphotos_9437773-White-horse-ches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1268413"/>
            <a:ext cx="1825625" cy="2736850"/>
          </a:xfrm>
          <a:prstGeom prst="rect">
            <a:avLst/>
          </a:prstGeom>
          <a:noFill/>
        </p:spPr>
      </p:pic>
      <p:pic>
        <p:nvPicPr>
          <p:cNvPr id="39950" name="Picture 14" descr="horse-head-chess-piece-outline_318-5236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3141663"/>
            <a:ext cx="1582737" cy="1727200"/>
          </a:xfrm>
          <a:prstGeom prst="rect">
            <a:avLst/>
          </a:prstGeom>
          <a:noFill/>
        </p:spPr>
      </p:pic>
      <p:pic>
        <p:nvPicPr>
          <p:cNvPr id="39953" name="Picture 17" descr="007_bi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850" y="1412875"/>
            <a:ext cx="1825625" cy="2735263"/>
          </a:xfrm>
          <a:prstGeom prst="rect">
            <a:avLst/>
          </a:prstGeom>
          <a:noFill/>
        </p:spPr>
      </p:pic>
      <p:pic>
        <p:nvPicPr>
          <p:cNvPr id="39954" name="Picture 18" descr="reine-noir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2275" y="3284538"/>
            <a:ext cx="1654175" cy="1555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Физкультминутка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0964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1"/>
          <p:cNvSpPr>
            <a:spLocks noChangeArrowheads="1"/>
          </p:cNvSpPr>
          <p:nvPr/>
        </p:nvSpPr>
        <p:spPr bwMode="auto">
          <a:xfrm>
            <a:off x="0" y="0"/>
            <a:ext cx="43815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                                                                         </a:t>
            </a:r>
            <a:endParaRPr lang="ru-RU" sz="6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84213" y="1922463"/>
            <a:ext cx="7993062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 b="1" i="1"/>
              <a:t>- А сейчас мы с вами превратимся в пешек:</a:t>
            </a:r>
            <a:endParaRPr lang="ru-RU" sz="2400"/>
          </a:p>
          <a:p>
            <a:r>
              <a:rPr lang="ru-RU" sz="2400" b="1" i="1"/>
              <a:t>Ну- ка, пешки, поиграем.</a:t>
            </a:r>
            <a:endParaRPr lang="ru-RU" sz="2400"/>
          </a:p>
          <a:p>
            <a:r>
              <a:rPr lang="ru-RU" sz="2400" b="1" i="1"/>
              <a:t>Головой мы повращаем</a:t>
            </a:r>
            <a:endParaRPr lang="ru-RU" sz="2400"/>
          </a:p>
          <a:p>
            <a:r>
              <a:rPr lang="ru-RU" sz="2400" b="1" i="1"/>
              <a:t>Вправо – влево, а потом       (вращение головой)</a:t>
            </a:r>
            <a:endParaRPr lang="ru-RU" sz="2400"/>
          </a:p>
          <a:p>
            <a:r>
              <a:rPr lang="ru-RU" sz="2400" b="1" i="1"/>
              <a:t>3- 4, приседаем,</a:t>
            </a:r>
            <a:endParaRPr lang="ru-RU" sz="2400"/>
          </a:p>
          <a:p>
            <a:r>
              <a:rPr lang="ru-RU" sz="2400" b="1" i="1"/>
              <a:t>Наши ножки разомнём.               (приседания)</a:t>
            </a:r>
            <a:endParaRPr lang="ru-RU" sz="2400"/>
          </a:p>
          <a:p>
            <a:r>
              <a:rPr lang="ru-RU" sz="2400" b="1" i="1"/>
              <a:t>1,2,3 – на месте шаг.</a:t>
            </a:r>
            <a:endParaRPr lang="ru-RU" sz="2400"/>
          </a:p>
          <a:p>
            <a:r>
              <a:rPr lang="ru-RU" sz="2400" b="1" i="1"/>
              <a:t>Встали пешки дружно в ряд.</a:t>
            </a:r>
            <a:endParaRPr lang="ru-RU" sz="2400"/>
          </a:p>
          <a:p>
            <a:r>
              <a:rPr lang="ru-RU" sz="2400" b="1" i="1"/>
              <a:t>Мы размялись от души,</a:t>
            </a:r>
            <a:endParaRPr lang="ru-RU" sz="2400"/>
          </a:p>
          <a:p>
            <a:r>
              <a:rPr lang="ru-RU" sz="2400" b="1" i="1"/>
              <a:t>За столы мы вновь спешим.  (садятся за столы)</a:t>
            </a: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«Шахматный бал»</a:t>
            </a:r>
            <a:r>
              <a:rPr lang="ru-RU" smtClean="0"/>
              <a:t> 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1988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253209_581b6ca7e6904558acbe949ce3569e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1557338"/>
            <a:ext cx="6769100" cy="4464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638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620713"/>
            <a:ext cx="8429625" cy="582612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4000" b="1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ШАХМАТЫ</a:t>
            </a:r>
          </a:p>
        </p:txBody>
      </p:sp>
      <p:pic>
        <p:nvPicPr>
          <p:cNvPr id="16391" name="Picture 7" descr="Amen-2850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628775"/>
            <a:ext cx="5472113" cy="3849688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95288" y="5445125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«Шах - мат! »,  </a:t>
            </a:r>
          </a:p>
          <a:p>
            <a:pPr algn="ctr"/>
            <a:r>
              <a:rPr lang="ru-RU" sz="2400" b="1" i="1"/>
              <a:t>с персидского</a:t>
            </a:r>
          </a:p>
          <a:p>
            <a:pPr algn="ctr"/>
            <a:r>
              <a:rPr lang="ru-RU" sz="2400" b="1" i="1"/>
              <a:t>«Шах»- король – «мат» - умер! »</a:t>
            </a:r>
            <a:r>
              <a:rPr lang="ru-RU" sz="2400" b="1"/>
              <a:t> </a:t>
            </a:r>
          </a:p>
        </p:txBody>
      </p:sp>
      <p:pic>
        <p:nvPicPr>
          <p:cNvPr id="16394" name="Picture 10" descr="32_A_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2133600"/>
            <a:ext cx="3046413" cy="2033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7109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6" name="Picture 12" descr="7306666-scattered-chess-pie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1773238"/>
            <a:ext cx="5545137" cy="4824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549275"/>
            <a:ext cx="8229600" cy="582613"/>
          </a:xfrm>
        </p:spPr>
        <p:txBody>
          <a:bodyPr/>
          <a:lstStyle/>
          <a:p>
            <a:pPr eaLnBrk="1" hangingPunct="1"/>
            <a:r>
              <a:rPr lang="ru-RU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ru-RU" smtClean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8133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8" descr="think-the-game-compress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5750"/>
            <a:ext cx="7416800" cy="49482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539750" y="333375"/>
            <a:ext cx="8229600" cy="1079500"/>
          </a:xfrm>
        </p:spPr>
        <p:txBody>
          <a:bodyPr>
            <a:noAutofit/>
          </a:bodyPr>
          <a:lstStyle/>
          <a:p>
            <a:pPr eaLnBrk="1" hangingPunct="1"/>
            <a:r>
              <a:rPr lang="ru-RU" sz="5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Рефлексия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9157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 descr="лесенка успех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69850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03350" y="981075"/>
            <a:ext cx="6624638" cy="27987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Спасибо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за </a:t>
            </a:r>
            <a:b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</a:br>
            <a:r>
              <a:rPr lang="ru-RU" sz="6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внимание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4036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33375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image001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545013"/>
            <a:ext cx="4581525" cy="20526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45060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5064" name="Picture 8" descr="37BO-BBM__357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557338"/>
            <a:ext cx="8291513" cy="4178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50825" y="2603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Этапы</a:t>
            </a:r>
            <a:r>
              <a:rPr lang="ru-RU" sz="4400" b="1">
                <a:solidFill>
                  <a:srgbClr val="663300"/>
                </a:solidFill>
                <a:latin typeface="Arial" charset="0"/>
                <a:cs typeface="Arial" charset="0"/>
              </a:rPr>
              <a:t> </a:t>
            </a:r>
            <a:r>
              <a:rPr lang="ru-RU" sz="4400" b="1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обучения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741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4500563" y="333375"/>
            <a:ext cx="1841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sz="4800"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3" name="Rectangle 28"/>
          <p:cNvSpPr>
            <a:spLocks noChangeArrowheads="1"/>
          </p:cNvSpPr>
          <p:nvPr/>
        </p:nvSpPr>
        <p:spPr bwMode="auto">
          <a:xfrm>
            <a:off x="323850" y="2604067"/>
            <a:ext cx="864076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Знакомство с шахматной доской. </a:t>
            </a:r>
          </a:p>
          <a:p>
            <a:pPr marL="342900" indent="-342900"/>
            <a:r>
              <a:rPr lang="ru-RU" sz="2400" b="1" dirty="0"/>
              <a:t>2. </a:t>
            </a:r>
            <a:r>
              <a:rPr lang="ru-RU" sz="2800" b="1" dirty="0"/>
              <a:t>Знакомство с фигурами и пешками. </a:t>
            </a:r>
          </a:p>
          <a:p>
            <a:pPr marL="342900" indent="-342900"/>
            <a:r>
              <a:rPr lang="ru-RU" sz="2800" b="1" dirty="0"/>
              <a:t>3. Обучение правилам шахматной игры. </a:t>
            </a:r>
          </a:p>
          <a:p>
            <a:pPr marL="342900" indent="-342900"/>
            <a:r>
              <a:rPr lang="ru-RU" sz="2800" b="1" dirty="0"/>
              <a:t>4. Решение шахматных задач и этюдов. </a:t>
            </a:r>
          </a:p>
          <a:p>
            <a:pPr marL="342900" indent="-342900"/>
            <a:r>
              <a:rPr lang="ru-RU" sz="2800" b="1" dirty="0"/>
              <a:t>5. Игра в шахматы.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285750" y="285750"/>
            <a:ext cx="8429625" cy="1285875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8435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2875" y="571500"/>
            <a:ext cx="8429625" cy="5826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600" b="1" smtClean="0">
                <a:solidFill>
                  <a:srgbClr val="E4CF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ru-RU" sz="3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Шахматная доска</a:t>
            </a:r>
          </a:p>
        </p:txBody>
      </p:sp>
      <p:pic>
        <p:nvPicPr>
          <p:cNvPr id="18439" name="Picture 7" descr="пеше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1773238"/>
            <a:ext cx="5472113" cy="4749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чка 4"/>
          <p:cNvSpPr/>
          <p:nvPr/>
        </p:nvSpPr>
        <p:spPr>
          <a:xfrm>
            <a:off x="357188" y="285750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E4CF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395288" y="476250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Легенда о шахматной доске</a:t>
            </a:r>
          </a:p>
        </p:txBody>
      </p:sp>
      <p:sp>
        <p:nvSpPr>
          <p:cNvPr id="19459" name="Содержимое 7"/>
          <p:cNvSpPr>
            <a:spLocks noGrp="1"/>
          </p:cNvSpPr>
          <p:nvPr>
            <p:ph idx="4294967295"/>
          </p:nvPr>
        </p:nvSpPr>
        <p:spPr>
          <a:xfrm>
            <a:off x="1116013" y="5300663"/>
            <a:ext cx="6551612" cy="649287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</a:pPr>
            <a:endParaRPr lang="ru-RU" sz="20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9461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113" y="57864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4.bp.blogspot.com/-dU6dHdOK1tg/T1SzRax_fUI/AAAAAAAAAgQ/zXZheGp6D14/s1600/%D1%88%D0%B0%D1%85%D0%BC%D0%B0%D1%82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283" y="1574665"/>
            <a:ext cx="6696099" cy="4692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934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Табличка 4"/>
          <p:cNvSpPr/>
          <p:nvPr/>
        </p:nvSpPr>
        <p:spPr>
          <a:xfrm>
            <a:off x="539552" y="332656"/>
            <a:ext cx="8429625" cy="928688"/>
          </a:xfrm>
          <a:prstGeom prst="plaque">
            <a:avLst/>
          </a:prstGeom>
          <a:solidFill>
            <a:srgbClr val="E4CF8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Легенда о шахматной доске</a:t>
            </a:r>
          </a:p>
        </p:txBody>
      </p:sp>
      <p:pic>
        <p:nvPicPr>
          <p:cNvPr id="12" name="Picture 4" descr="Шахматная до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99" y="1462240"/>
            <a:ext cx="4898402" cy="28933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A934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250825" y="4581525"/>
            <a:ext cx="849788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663300"/>
                </a:solidFill>
              </a:rPr>
              <a:t>Оказалось, чтобы расплатиться с мудрецом, нужно </a:t>
            </a:r>
          </a:p>
          <a:p>
            <a:pPr algn="ctr"/>
            <a:r>
              <a:rPr lang="ru-RU" sz="3600">
                <a:solidFill>
                  <a:srgbClr val="663300"/>
                </a:solidFill>
              </a:rPr>
              <a:t>18 446 744 073 709 551 615 </a:t>
            </a:r>
            <a:r>
              <a:rPr lang="ru-RU">
                <a:solidFill>
                  <a:srgbClr val="663300"/>
                </a:solidFill>
              </a:rPr>
              <a:t>зерен пшеницы.</a:t>
            </a:r>
          </a:p>
          <a:p>
            <a:pPr algn="ctr"/>
            <a:r>
              <a:rPr lang="ru-RU">
                <a:solidFill>
                  <a:srgbClr val="663300"/>
                </a:solidFill>
              </a:rPr>
              <a:t> Вот как звучит это число:</a:t>
            </a:r>
            <a:r>
              <a:rPr lang="ru-RU" b="1">
                <a:solidFill>
                  <a:srgbClr val="663300"/>
                </a:solidFill>
              </a:rPr>
              <a:t> 18 квинтильонов 446 квадрильонов 744 триллиона 73 миллиарда 709 миллионов 551 тысяча 615!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63" y="428625"/>
            <a:ext cx="8229600" cy="582613"/>
          </a:xfrm>
        </p:spPr>
        <p:txBody>
          <a:bodyPr>
            <a:noAutofit/>
          </a:bodyPr>
          <a:lstStyle/>
          <a:p>
            <a:pPr eaLnBrk="1" hangingPunct="1"/>
            <a:r>
              <a:rPr lang="ru-RU" sz="40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Фигуры и пешки</a:t>
            </a:r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A67C0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1508" name="Picture 3" descr="C:\Documents and Settings\Admin\Рабочий стол\Шахматы\Картинки\chess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25" y="5643563"/>
            <a:ext cx="1071563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67"/>
          <p:cNvSpPr>
            <a:spLocks noChangeArrowheads="1"/>
          </p:cNvSpPr>
          <p:nvPr/>
        </p:nvSpPr>
        <p:spPr bwMode="auto">
          <a:xfrm>
            <a:off x="323850" y="3284538"/>
            <a:ext cx="3600450" cy="337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/>
              <a:t>В этой стране -</a:t>
            </a:r>
            <a:endParaRPr lang="ru-RU" sz="2400"/>
          </a:p>
          <a:p>
            <a:pPr algn="ctr"/>
            <a:r>
              <a:rPr lang="ru-RU" sz="2400" b="1" i="1"/>
              <a:t>Король с королевой живут без корон</a:t>
            </a:r>
            <a:endParaRPr lang="ru-RU" sz="2400"/>
          </a:p>
          <a:p>
            <a:pPr algn="ctr"/>
            <a:r>
              <a:rPr lang="ru-RU" sz="2400" b="1" i="1"/>
              <a:t>Ладья без весел, без хобота слон,</a:t>
            </a:r>
            <a:endParaRPr lang="ru-RU" sz="2400"/>
          </a:p>
          <a:p>
            <a:pPr algn="ctr"/>
            <a:r>
              <a:rPr lang="ru-RU" sz="2400" b="1" i="1"/>
              <a:t>Конь без копыт, седла и уздечки</a:t>
            </a:r>
            <a:endParaRPr lang="ru-RU" sz="2400"/>
          </a:p>
          <a:p>
            <a:pPr algn="ctr"/>
            <a:r>
              <a:rPr lang="ru-RU" sz="2400" b="1" i="1"/>
              <a:t>А рядовые - не человечки</a:t>
            </a:r>
            <a:r>
              <a:rPr lang="ru-RU" sz="2400" i="1"/>
              <a:t>.</a:t>
            </a:r>
          </a:p>
        </p:txBody>
      </p:sp>
      <p:pic>
        <p:nvPicPr>
          <p:cNvPr id="21510" name="Picture 69" descr="6a310b768c9d3fa6af58e6bcbdbeac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484313"/>
            <a:ext cx="1944687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8" descr="s7s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2060575"/>
            <a:ext cx="457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Шахматы1</Template>
  <TotalTime>728</TotalTime>
  <Words>518</Words>
  <Application>Microsoft Office PowerPoint</Application>
  <PresentationFormat>Экран (4:3)</PresentationFormat>
  <Paragraphs>95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Шахматы1</vt:lpstr>
      <vt:lpstr>Слайд 1</vt:lpstr>
      <vt:lpstr> Легенда о шахматах</vt:lpstr>
      <vt:lpstr> ШАХМАТЫ</vt:lpstr>
      <vt:lpstr>Слайд 4</vt:lpstr>
      <vt:lpstr>Слайд 5</vt:lpstr>
      <vt:lpstr> Шахматная доска</vt:lpstr>
      <vt:lpstr>Легенда о шахматной доске</vt:lpstr>
      <vt:lpstr>Слайд 8</vt:lpstr>
      <vt:lpstr>Фигуры и пешки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Парад шахматных фигур</vt:lpstr>
      <vt:lpstr>Шахматный театр</vt:lpstr>
      <vt:lpstr>Игра «Волшебный мешочек»</vt:lpstr>
      <vt:lpstr>Игра «Чьи следы?»</vt:lpstr>
      <vt:lpstr>Игра «Чьи следы?»</vt:lpstr>
      <vt:lpstr>Игра «Чьи следы?»</vt:lpstr>
      <vt:lpstr>Игра «Найди пару»</vt:lpstr>
      <vt:lpstr>Физкультминутка</vt:lpstr>
      <vt:lpstr> «Шахматный бал» </vt:lpstr>
      <vt:lpstr> </vt:lpstr>
      <vt:lpstr> </vt:lpstr>
      <vt:lpstr>Рефлексия</vt:lpstr>
      <vt:lpstr>Спасибо  за 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User</dc:creator>
  <cp:lastModifiedBy>Пользователь</cp:lastModifiedBy>
  <cp:revision>35</cp:revision>
  <dcterms:created xsi:type="dcterms:W3CDTF">2014-12-15T14:21:04Z</dcterms:created>
  <dcterms:modified xsi:type="dcterms:W3CDTF">2024-11-07T09:44:37Z</dcterms:modified>
</cp:coreProperties>
</file>